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7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1" r:id="rId6"/>
    <p:sldId id="262" r:id="rId7"/>
    <p:sldId id="270" r:id="rId8"/>
    <p:sldId id="263" r:id="rId9"/>
    <p:sldId id="264" r:id="rId10"/>
    <p:sldId id="266" r:id="rId11"/>
    <p:sldId id="272" r:id="rId12"/>
    <p:sldId id="267" r:id="rId13"/>
    <p:sldId id="268" r:id="rId14"/>
    <p:sldId id="269" r:id="rId15"/>
    <p:sldId id="271" r:id="rId16"/>
    <p:sldId id="273" r:id="rId17"/>
    <p:sldId id="274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22"/>
    <p:restoredTop sz="91209"/>
  </p:normalViewPr>
  <p:slideViewPr>
    <p:cSldViewPr snapToGrid="0" snapToObjects="1">
      <p:cViewPr>
        <p:scale>
          <a:sx n="76" d="100"/>
          <a:sy n="76" d="100"/>
        </p:scale>
        <p:origin x="760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AFFC31-60B7-EF42-845B-C2125AA0472D}" type="doc">
      <dgm:prSet loTypeId="urn:microsoft.com/office/officeart/2005/8/layout/vList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1A8A8C9-1722-C240-9F66-FD557F7F509F}">
      <dgm:prSet phldrT="[Text]"/>
      <dgm:spPr/>
      <dgm:t>
        <a:bodyPr/>
        <a:lstStyle/>
        <a:p>
          <a:r>
            <a:rPr lang="en-US" dirty="0" smtClean="0"/>
            <a:t>Data Wrangling and Pre-Processing</a:t>
          </a:r>
          <a:endParaRPr lang="en-US" dirty="0"/>
        </a:p>
      </dgm:t>
    </dgm:pt>
    <dgm:pt modelId="{376024B7-054B-4847-A027-CB7C8C52948E}" type="parTrans" cxnId="{31DA3E35-2A0A-074D-96D1-8F81773AEA29}">
      <dgm:prSet/>
      <dgm:spPr/>
      <dgm:t>
        <a:bodyPr/>
        <a:lstStyle/>
        <a:p>
          <a:endParaRPr lang="en-US"/>
        </a:p>
      </dgm:t>
    </dgm:pt>
    <dgm:pt modelId="{52EAA9B5-6002-8746-BB58-8291B58DB140}" type="sibTrans" cxnId="{31DA3E35-2A0A-074D-96D1-8F81773AEA29}">
      <dgm:prSet/>
      <dgm:spPr/>
      <dgm:t>
        <a:bodyPr/>
        <a:lstStyle/>
        <a:p>
          <a:endParaRPr lang="en-US"/>
        </a:p>
      </dgm:t>
    </dgm:pt>
    <dgm:pt modelId="{B3FEF75D-F48D-7E42-9D57-DE86AAAD1E88}">
      <dgm:prSet phldrT="[Text]"/>
      <dgm:spPr/>
      <dgm:t>
        <a:bodyPr/>
        <a:lstStyle/>
        <a:p>
          <a:r>
            <a:rPr lang="en-US" dirty="0" err="1" smtClean="0"/>
            <a:t>TMpackage</a:t>
          </a:r>
          <a:r>
            <a:rPr lang="en-US" dirty="0" smtClean="0"/>
            <a:t>, Removing white space, stop words, strings and Stemming </a:t>
          </a:r>
          <a:endParaRPr lang="en-US" dirty="0"/>
        </a:p>
      </dgm:t>
    </dgm:pt>
    <dgm:pt modelId="{93E3B03E-6B8A-0547-80A8-57B90C22CE5D}" type="parTrans" cxnId="{74F00ABB-4AFF-B049-9D9C-46AF74D96F85}">
      <dgm:prSet/>
      <dgm:spPr/>
      <dgm:t>
        <a:bodyPr/>
        <a:lstStyle/>
        <a:p>
          <a:endParaRPr lang="en-US"/>
        </a:p>
      </dgm:t>
    </dgm:pt>
    <dgm:pt modelId="{F921FD5A-80AF-2246-945D-6E6210FA9DAF}" type="sibTrans" cxnId="{74F00ABB-4AFF-B049-9D9C-46AF74D96F85}">
      <dgm:prSet/>
      <dgm:spPr/>
      <dgm:t>
        <a:bodyPr/>
        <a:lstStyle/>
        <a:p>
          <a:endParaRPr lang="en-US"/>
        </a:p>
      </dgm:t>
    </dgm:pt>
    <dgm:pt modelId="{3F47EDD9-B952-714E-BD00-0FD0EBE1BB5E}">
      <dgm:prSet phldrT="[Text]"/>
      <dgm:spPr/>
      <dgm:t>
        <a:bodyPr/>
        <a:lstStyle/>
        <a:p>
          <a:r>
            <a:rPr lang="en-US" dirty="0" smtClean="0"/>
            <a:t>Data Analysis:</a:t>
          </a:r>
          <a:endParaRPr lang="en-US" dirty="0"/>
        </a:p>
      </dgm:t>
    </dgm:pt>
    <dgm:pt modelId="{59E6D5D0-A0F6-D04B-8DAB-3187DD42E3E3}" type="parTrans" cxnId="{FF69E5B3-4C8F-3942-893D-DBF9D84BEE6F}">
      <dgm:prSet/>
      <dgm:spPr/>
      <dgm:t>
        <a:bodyPr/>
        <a:lstStyle/>
        <a:p>
          <a:endParaRPr lang="en-US"/>
        </a:p>
      </dgm:t>
    </dgm:pt>
    <dgm:pt modelId="{237C62D3-2D4E-DB40-A8D0-D49EECC942A6}" type="sibTrans" cxnId="{FF69E5B3-4C8F-3942-893D-DBF9D84BEE6F}">
      <dgm:prSet/>
      <dgm:spPr/>
      <dgm:t>
        <a:bodyPr/>
        <a:lstStyle/>
        <a:p>
          <a:endParaRPr lang="en-US"/>
        </a:p>
      </dgm:t>
    </dgm:pt>
    <dgm:pt modelId="{72B1432B-00B7-5C41-B961-B3C2D56AA5E4}">
      <dgm:prSet phldrT="[Text]"/>
      <dgm:spPr/>
      <dgm:t>
        <a:bodyPr/>
        <a:lstStyle/>
        <a:p>
          <a:r>
            <a:rPr lang="en-US" dirty="0" smtClean="0"/>
            <a:t>ggplot2, tm, </a:t>
          </a:r>
          <a:r>
            <a:rPr lang="en-US" dirty="0" err="1" smtClean="0"/>
            <a:t>wordcloud</a:t>
          </a:r>
          <a:r>
            <a:rPr lang="en-US" dirty="0" smtClean="0"/>
            <a:t>, </a:t>
          </a:r>
          <a:r>
            <a:rPr lang="en-US" dirty="0" err="1" smtClean="0"/>
            <a:t>syuzhet</a:t>
          </a:r>
          <a:endParaRPr lang="en-US" dirty="0"/>
        </a:p>
      </dgm:t>
    </dgm:pt>
    <dgm:pt modelId="{C30C792E-04E2-C94D-A74C-830E15E26233}" type="parTrans" cxnId="{EF09432A-A2D6-434B-8E6A-6A3022D3C650}">
      <dgm:prSet/>
      <dgm:spPr/>
      <dgm:t>
        <a:bodyPr/>
        <a:lstStyle/>
        <a:p>
          <a:endParaRPr lang="en-US"/>
        </a:p>
      </dgm:t>
    </dgm:pt>
    <dgm:pt modelId="{7609DDD5-DA3D-0340-9212-7279CC16F3D6}" type="sibTrans" cxnId="{EF09432A-A2D6-434B-8E6A-6A3022D3C650}">
      <dgm:prSet/>
      <dgm:spPr/>
      <dgm:t>
        <a:bodyPr/>
        <a:lstStyle/>
        <a:p>
          <a:endParaRPr lang="en-US"/>
        </a:p>
      </dgm:t>
    </dgm:pt>
    <dgm:pt modelId="{67D617F6-DD33-464B-84DD-127375D8823F}">
      <dgm:prSet phldrT="[Text]"/>
      <dgm:spPr/>
      <dgm:t>
        <a:bodyPr/>
        <a:lstStyle/>
        <a:p>
          <a:r>
            <a:rPr lang="en-US" dirty="0" smtClean="0"/>
            <a:t>Data Cleaning:</a:t>
          </a:r>
          <a:endParaRPr lang="en-US" dirty="0"/>
        </a:p>
      </dgm:t>
    </dgm:pt>
    <dgm:pt modelId="{9AB794A7-7CD9-B64B-A8FF-F0109D46C326}" type="parTrans" cxnId="{E23A8FAE-1AC1-0847-A172-1C845D2F209D}">
      <dgm:prSet/>
      <dgm:spPr/>
      <dgm:t>
        <a:bodyPr/>
        <a:lstStyle/>
        <a:p>
          <a:endParaRPr lang="en-US"/>
        </a:p>
      </dgm:t>
    </dgm:pt>
    <dgm:pt modelId="{4663F305-B1BB-1642-BD88-0E3CA79295C3}" type="sibTrans" cxnId="{E23A8FAE-1AC1-0847-A172-1C845D2F209D}">
      <dgm:prSet/>
      <dgm:spPr/>
      <dgm:t>
        <a:bodyPr/>
        <a:lstStyle/>
        <a:p>
          <a:endParaRPr lang="en-US"/>
        </a:p>
      </dgm:t>
    </dgm:pt>
    <dgm:pt modelId="{A5E01A90-3966-7646-831C-0376B8117AE1}">
      <dgm:prSet phldrT="[Text]"/>
      <dgm:spPr/>
      <dgm:t>
        <a:bodyPr/>
        <a:lstStyle/>
        <a:p>
          <a:r>
            <a:rPr lang="en-US" dirty="0" err="1" smtClean="0"/>
            <a:t>dplyr</a:t>
          </a:r>
          <a:r>
            <a:rPr lang="en-US" dirty="0" smtClean="0"/>
            <a:t>, </a:t>
          </a:r>
          <a:r>
            <a:rPr lang="en-US" dirty="0" err="1" smtClean="0"/>
            <a:t>tidyr</a:t>
          </a:r>
          <a:r>
            <a:rPr lang="en-US" dirty="0" smtClean="0"/>
            <a:t>, </a:t>
          </a:r>
          <a:r>
            <a:rPr lang="en-US" dirty="0" err="1" smtClean="0"/>
            <a:t>grepl</a:t>
          </a:r>
          <a:endParaRPr lang="en-US" dirty="0"/>
        </a:p>
      </dgm:t>
    </dgm:pt>
    <dgm:pt modelId="{653909D9-F4A1-E04F-93B7-CE42D7CD3651}" type="parTrans" cxnId="{C5F6AF23-AC45-CD44-8A17-2ABE00F1B64D}">
      <dgm:prSet/>
      <dgm:spPr/>
      <dgm:t>
        <a:bodyPr/>
        <a:lstStyle/>
        <a:p>
          <a:endParaRPr lang="en-US"/>
        </a:p>
      </dgm:t>
    </dgm:pt>
    <dgm:pt modelId="{AB845D18-E23C-2243-9E10-70F3D7308FDC}" type="sibTrans" cxnId="{C5F6AF23-AC45-CD44-8A17-2ABE00F1B64D}">
      <dgm:prSet/>
      <dgm:spPr/>
      <dgm:t>
        <a:bodyPr/>
        <a:lstStyle/>
        <a:p>
          <a:endParaRPr lang="en-US"/>
        </a:p>
      </dgm:t>
    </dgm:pt>
    <dgm:pt modelId="{BA8EDD51-0F5E-724E-ADC3-C3E9AE3F2C59}" type="pres">
      <dgm:prSet presAssocID="{CFAFFC31-60B7-EF42-845B-C2125AA0472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EA4784B-8BA6-E047-9172-CFBF237EFE15}" type="pres">
      <dgm:prSet presAssocID="{91A8A8C9-1722-C240-9F66-FD557F7F509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49AEE33-6378-5A42-A8AD-C23B42CC9F2A}" type="pres">
      <dgm:prSet presAssocID="{91A8A8C9-1722-C240-9F66-FD557F7F509F}" presName="childText" presStyleLbl="revTx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2BCAF8-7F4D-7644-B5C5-05A0FC666A5D}" type="pres">
      <dgm:prSet presAssocID="{67D617F6-DD33-464B-84DD-127375D8823F}" presName="parentText" presStyleLbl="node1" presStyleIdx="1" presStyleCnt="3" custLinFactNeighborX="-28920" custLinFactNeighborY="-1479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BC7625-CFED-1F46-B422-77DF75D3B590}" type="pres">
      <dgm:prSet presAssocID="{67D617F6-DD33-464B-84DD-127375D8823F}" presName="childText" presStyleLbl="revTx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3186B6-E15D-8649-BDA4-00DD26209AC5}" type="pres">
      <dgm:prSet presAssocID="{3F47EDD9-B952-714E-BD00-0FD0EBE1BB5E}" presName="parentText" presStyleLbl="node1" presStyleIdx="2" presStyleCnt="3" custLinFactNeighborX="-28920" custLinFactNeighborY="-1479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8E6531-D25E-2F40-BD6C-43045D2E136A}" type="pres">
      <dgm:prSet presAssocID="{3F47EDD9-B952-714E-BD00-0FD0EBE1BB5E}" presName="childText" presStyleLbl="revTx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F69E5B3-4C8F-3942-893D-DBF9D84BEE6F}" srcId="{CFAFFC31-60B7-EF42-845B-C2125AA0472D}" destId="{3F47EDD9-B952-714E-BD00-0FD0EBE1BB5E}" srcOrd="2" destOrd="0" parTransId="{59E6D5D0-A0F6-D04B-8DAB-3187DD42E3E3}" sibTransId="{237C62D3-2D4E-DB40-A8D0-D49EECC942A6}"/>
    <dgm:cxn modelId="{E23A8FAE-1AC1-0847-A172-1C845D2F209D}" srcId="{CFAFFC31-60B7-EF42-845B-C2125AA0472D}" destId="{67D617F6-DD33-464B-84DD-127375D8823F}" srcOrd="1" destOrd="0" parTransId="{9AB794A7-7CD9-B64B-A8FF-F0109D46C326}" sibTransId="{4663F305-B1BB-1642-BD88-0E3CA79295C3}"/>
    <dgm:cxn modelId="{ABD34FAE-BA43-154C-8339-DB305CC79BE7}" type="presOf" srcId="{3F47EDD9-B952-714E-BD00-0FD0EBE1BB5E}" destId="{EC3186B6-E15D-8649-BDA4-00DD26209AC5}" srcOrd="0" destOrd="0" presId="urn:microsoft.com/office/officeart/2005/8/layout/vList2"/>
    <dgm:cxn modelId="{A99BE9B8-E833-B04B-ABDD-6F67C315562E}" type="presOf" srcId="{CFAFFC31-60B7-EF42-845B-C2125AA0472D}" destId="{BA8EDD51-0F5E-724E-ADC3-C3E9AE3F2C59}" srcOrd="0" destOrd="0" presId="urn:microsoft.com/office/officeart/2005/8/layout/vList2"/>
    <dgm:cxn modelId="{EF09432A-A2D6-434B-8E6A-6A3022D3C650}" srcId="{3F47EDD9-B952-714E-BD00-0FD0EBE1BB5E}" destId="{72B1432B-00B7-5C41-B961-B3C2D56AA5E4}" srcOrd="0" destOrd="0" parTransId="{C30C792E-04E2-C94D-A74C-830E15E26233}" sibTransId="{7609DDD5-DA3D-0340-9212-7279CC16F3D6}"/>
    <dgm:cxn modelId="{01646557-E2B3-8B45-A911-858D9A6BBC27}" type="presOf" srcId="{67D617F6-DD33-464B-84DD-127375D8823F}" destId="{A22BCAF8-7F4D-7644-B5C5-05A0FC666A5D}" srcOrd="0" destOrd="0" presId="urn:microsoft.com/office/officeart/2005/8/layout/vList2"/>
    <dgm:cxn modelId="{65BFA4F5-ACC2-144F-92DF-0A0161DA4807}" type="presOf" srcId="{72B1432B-00B7-5C41-B961-B3C2D56AA5E4}" destId="{1B8E6531-D25E-2F40-BD6C-43045D2E136A}" srcOrd="0" destOrd="0" presId="urn:microsoft.com/office/officeart/2005/8/layout/vList2"/>
    <dgm:cxn modelId="{0CB186A6-C3FB-1942-8BA2-D3DBB70810A7}" type="presOf" srcId="{A5E01A90-3966-7646-831C-0376B8117AE1}" destId="{73BC7625-CFED-1F46-B422-77DF75D3B590}" srcOrd="0" destOrd="0" presId="urn:microsoft.com/office/officeart/2005/8/layout/vList2"/>
    <dgm:cxn modelId="{2598AC6B-9D2C-C046-AF3A-60B2EACCBBB5}" type="presOf" srcId="{B3FEF75D-F48D-7E42-9D57-DE86AAAD1E88}" destId="{949AEE33-6378-5A42-A8AD-C23B42CC9F2A}" srcOrd="0" destOrd="0" presId="urn:microsoft.com/office/officeart/2005/8/layout/vList2"/>
    <dgm:cxn modelId="{74F00ABB-4AFF-B049-9D9C-46AF74D96F85}" srcId="{91A8A8C9-1722-C240-9F66-FD557F7F509F}" destId="{B3FEF75D-F48D-7E42-9D57-DE86AAAD1E88}" srcOrd="0" destOrd="0" parTransId="{93E3B03E-6B8A-0547-80A8-57B90C22CE5D}" sibTransId="{F921FD5A-80AF-2246-945D-6E6210FA9DAF}"/>
    <dgm:cxn modelId="{31DA3E35-2A0A-074D-96D1-8F81773AEA29}" srcId="{CFAFFC31-60B7-EF42-845B-C2125AA0472D}" destId="{91A8A8C9-1722-C240-9F66-FD557F7F509F}" srcOrd="0" destOrd="0" parTransId="{376024B7-054B-4847-A027-CB7C8C52948E}" sibTransId="{52EAA9B5-6002-8746-BB58-8291B58DB140}"/>
    <dgm:cxn modelId="{96EC8BCB-2CBA-544F-8647-D15B31028B79}" type="presOf" srcId="{91A8A8C9-1722-C240-9F66-FD557F7F509F}" destId="{3EA4784B-8BA6-E047-9172-CFBF237EFE15}" srcOrd="0" destOrd="0" presId="urn:microsoft.com/office/officeart/2005/8/layout/vList2"/>
    <dgm:cxn modelId="{C5F6AF23-AC45-CD44-8A17-2ABE00F1B64D}" srcId="{67D617F6-DD33-464B-84DD-127375D8823F}" destId="{A5E01A90-3966-7646-831C-0376B8117AE1}" srcOrd="0" destOrd="0" parTransId="{653909D9-F4A1-E04F-93B7-CE42D7CD3651}" sibTransId="{AB845D18-E23C-2243-9E10-70F3D7308FDC}"/>
    <dgm:cxn modelId="{B0AA081D-DACE-8446-B5CC-A80634CA64E5}" type="presParOf" srcId="{BA8EDD51-0F5E-724E-ADC3-C3E9AE3F2C59}" destId="{3EA4784B-8BA6-E047-9172-CFBF237EFE15}" srcOrd="0" destOrd="0" presId="urn:microsoft.com/office/officeart/2005/8/layout/vList2"/>
    <dgm:cxn modelId="{8BABD268-4618-FE49-974E-DD3D32E098DF}" type="presParOf" srcId="{BA8EDD51-0F5E-724E-ADC3-C3E9AE3F2C59}" destId="{949AEE33-6378-5A42-A8AD-C23B42CC9F2A}" srcOrd="1" destOrd="0" presId="urn:microsoft.com/office/officeart/2005/8/layout/vList2"/>
    <dgm:cxn modelId="{CFB32B19-8EA6-C44D-822E-13AF0A8134FA}" type="presParOf" srcId="{BA8EDD51-0F5E-724E-ADC3-C3E9AE3F2C59}" destId="{A22BCAF8-7F4D-7644-B5C5-05A0FC666A5D}" srcOrd="2" destOrd="0" presId="urn:microsoft.com/office/officeart/2005/8/layout/vList2"/>
    <dgm:cxn modelId="{BE1DD2B3-AF58-A447-9C1E-8A0A68FD1329}" type="presParOf" srcId="{BA8EDD51-0F5E-724E-ADC3-C3E9AE3F2C59}" destId="{73BC7625-CFED-1F46-B422-77DF75D3B590}" srcOrd="3" destOrd="0" presId="urn:microsoft.com/office/officeart/2005/8/layout/vList2"/>
    <dgm:cxn modelId="{01E156AE-FAEC-534F-A9BD-529047C9A5E5}" type="presParOf" srcId="{BA8EDD51-0F5E-724E-ADC3-C3E9AE3F2C59}" destId="{EC3186B6-E15D-8649-BDA4-00DD26209AC5}" srcOrd="4" destOrd="0" presId="urn:microsoft.com/office/officeart/2005/8/layout/vList2"/>
    <dgm:cxn modelId="{2FF86D5D-C1C8-DE44-891C-93101A48A4F3}" type="presParOf" srcId="{BA8EDD51-0F5E-724E-ADC3-C3E9AE3F2C59}" destId="{1B8E6531-D25E-2F40-BD6C-43045D2E136A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6BD144-EB6F-E848-AF88-79B7FF257B12}" type="doc">
      <dgm:prSet loTypeId="urn:microsoft.com/office/officeart/2005/8/layout/default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70D1A63-63DD-174D-AC6F-1E90B9E9E708}">
      <dgm:prSet phldrT="[Text]"/>
      <dgm:spPr/>
      <dgm:t>
        <a:bodyPr/>
        <a:lstStyle/>
        <a:p>
          <a:r>
            <a:rPr lang="en-US" dirty="0" smtClean="0"/>
            <a:t>Most highly populated states receive highest number of complaints (CA, NY, FL, TX)</a:t>
          </a:r>
          <a:endParaRPr lang="en-US" dirty="0"/>
        </a:p>
      </dgm:t>
    </dgm:pt>
    <dgm:pt modelId="{670DF906-016F-5945-8D97-FC9E7D9AF1D7}" type="parTrans" cxnId="{2D27AD34-46BB-4D43-BB2D-5BAC031357C8}">
      <dgm:prSet/>
      <dgm:spPr/>
      <dgm:t>
        <a:bodyPr/>
        <a:lstStyle/>
        <a:p>
          <a:endParaRPr lang="en-US"/>
        </a:p>
      </dgm:t>
    </dgm:pt>
    <dgm:pt modelId="{208F5C22-953C-3340-B06E-6D336B504299}" type="sibTrans" cxnId="{2D27AD34-46BB-4D43-BB2D-5BAC031357C8}">
      <dgm:prSet/>
      <dgm:spPr/>
      <dgm:t>
        <a:bodyPr/>
        <a:lstStyle/>
        <a:p>
          <a:endParaRPr lang="en-US"/>
        </a:p>
      </dgm:t>
    </dgm:pt>
    <dgm:pt modelId="{9A5CFBC6-A40B-DC4A-BA8A-43EE80871F4E}">
      <dgm:prSet phldrT="[Text]"/>
      <dgm:spPr/>
      <dgm:t>
        <a:bodyPr/>
        <a:lstStyle/>
        <a:p>
          <a:r>
            <a:rPr lang="en-US" dirty="0" smtClean="0"/>
            <a:t>After Texas, there is a shift of decreasing number of complaints from NJ to NC by 1,000 complaints</a:t>
          </a:r>
          <a:endParaRPr lang="en-US" dirty="0"/>
        </a:p>
      </dgm:t>
    </dgm:pt>
    <dgm:pt modelId="{4B9A37CB-48A2-F546-8A3B-25FD7ABFB3EC}" type="parTrans" cxnId="{17EB8EE0-C9CF-1F4F-99E0-69BA28FE7518}">
      <dgm:prSet/>
      <dgm:spPr/>
      <dgm:t>
        <a:bodyPr/>
        <a:lstStyle/>
        <a:p>
          <a:endParaRPr lang="en-US"/>
        </a:p>
      </dgm:t>
    </dgm:pt>
    <dgm:pt modelId="{609CC12D-2DD2-F342-A543-D21A113EA497}" type="sibTrans" cxnId="{17EB8EE0-C9CF-1F4F-99E0-69BA28FE7518}">
      <dgm:prSet/>
      <dgm:spPr/>
      <dgm:t>
        <a:bodyPr/>
        <a:lstStyle/>
        <a:p>
          <a:endParaRPr lang="en-US"/>
        </a:p>
      </dgm:t>
    </dgm:pt>
    <dgm:pt modelId="{EC1ABEED-91A3-374B-A7F7-0D06D7CC63CD}" type="pres">
      <dgm:prSet presAssocID="{E06BD144-EB6F-E848-AF88-79B7FF257B1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129E13-8CEF-A341-9B19-30D5049CB7AA}" type="pres">
      <dgm:prSet presAssocID="{C70D1A63-63DD-174D-AC6F-1E90B9E9E708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57F007-F5BD-CB49-8939-D2FC4D38C5B1}" type="pres">
      <dgm:prSet presAssocID="{208F5C22-953C-3340-B06E-6D336B504299}" presName="sibTrans" presStyleCnt="0"/>
      <dgm:spPr/>
    </dgm:pt>
    <dgm:pt modelId="{E9146B92-A01A-774F-B8D3-16B3F7375525}" type="pres">
      <dgm:prSet presAssocID="{9A5CFBC6-A40B-DC4A-BA8A-43EE80871F4E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527B844-0427-6E4E-9289-DA2C31299BE4}" type="presOf" srcId="{E06BD144-EB6F-E848-AF88-79B7FF257B12}" destId="{EC1ABEED-91A3-374B-A7F7-0D06D7CC63CD}" srcOrd="0" destOrd="0" presId="urn:microsoft.com/office/officeart/2005/8/layout/default"/>
    <dgm:cxn modelId="{17EB8EE0-C9CF-1F4F-99E0-69BA28FE7518}" srcId="{E06BD144-EB6F-E848-AF88-79B7FF257B12}" destId="{9A5CFBC6-A40B-DC4A-BA8A-43EE80871F4E}" srcOrd="1" destOrd="0" parTransId="{4B9A37CB-48A2-F546-8A3B-25FD7ABFB3EC}" sibTransId="{609CC12D-2DD2-F342-A543-D21A113EA497}"/>
    <dgm:cxn modelId="{81FDFF8E-901E-8343-BE81-6971308E5D41}" type="presOf" srcId="{9A5CFBC6-A40B-DC4A-BA8A-43EE80871F4E}" destId="{E9146B92-A01A-774F-B8D3-16B3F7375525}" srcOrd="0" destOrd="0" presId="urn:microsoft.com/office/officeart/2005/8/layout/default"/>
    <dgm:cxn modelId="{2D27AD34-46BB-4D43-BB2D-5BAC031357C8}" srcId="{E06BD144-EB6F-E848-AF88-79B7FF257B12}" destId="{C70D1A63-63DD-174D-AC6F-1E90B9E9E708}" srcOrd="0" destOrd="0" parTransId="{670DF906-016F-5945-8D97-FC9E7D9AF1D7}" sibTransId="{208F5C22-953C-3340-B06E-6D336B504299}"/>
    <dgm:cxn modelId="{5B0DFF50-8B59-1342-A5E5-54836B4E939C}" type="presOf" srcId="{C70D1A63-63DD-174D-AC6F-1E90B9E9E708}" destId="{B2129E13-8CEF-A341-9B19-30D5049CB7AA}" srcOrd="0" destOrd="0" presId="urn:microsoft.com/office/officeart/2005/8/layout/default"/>
    <dgm:cxn modelId="{22A568CF-4110-A442-9BEE-EB022410D2DE}" type="presParOf" srcId="{EC1ABEED-91A3-374B-A7F7-0D06D7CC63CD}" destId="{B2129E13-8CEF-A341-9B19-30D5049CB7AA}" srcOrd="0" destOrd="0" presId="urn:microsoft.com/office/officeart/2005/8/layout/default"/>
    <dgm:cxn modelId="{FBF01C29-74FB-3849-B63C-DCB42381E0D1}" type="presParOf" srcId="{EC1ABEED-91A3-374B-A7F7-0D06D7CC63CD}" destId="{3457F007-F5BD-CB49-8939-D2FC4D38C5B1}" srcOrd="1" destOrd="0" presId="urn:microsoft.com/office/officeart/2005/8/layout/default"/>
    <dgm:cxn modelId="{512854E4-FA40-F14B-AD7D-818BDB20A3C3}" type="presParOf" srcId="{EC1ABEED-91A3-374B-A7F7-0D06D7CC63CD}" destId="{E9146B92-A01A-774F-B8D3-16B3F737552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6BD144-EB6F-E848-AF88-79B7FF257B12}" type="doc">
      <dgm:prSet loTypeId="urn:microsoft.com/office/officeart/2005/8/layout/default" loCatId="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70D1A63-63DD-174D-AC6F-1E90B9E9E708}">
      <dgm:prSet phldrT="[Text]"/>
      <dgm:spPr/>
      <dgm:t>
        <a:bodyPr/>
        <a:lstStyle/>
        <a:p>
          <a:r>
            <a:rPr lang="en-US" dirty="0" smtClean="0"/>
            <a:t>The least populated states receive highest number of complaints (ND, SD, WY)</a:t>
          </a:r>
          <a:endParaRPr lang="en-US" dirty="0"/>
        </a:p>
      </dgm:t>
    </dgm:pt>
    <dgm:pt modelId="{670DF906-016F-5945-8D97-FC9E7D9AF1D7}" type="parTrans" cxnId="{2D27AD34-46BB-4D43-BB2D-5BAC031357C8}">
      <dgm:prSet/>
      <dgm:spPr/>
      <dgm:t>
        <a:bodyPr/>
        <a:lstStyle/>
        <a:p>
          <a:endParaRPr lang="en-US"/>
        </a:p>
      </dgm:t>
    </dgm:pt>
    <dgm:pt modelId="{208F5C22-953C-3340-B06E-6D336B504299}" type="sibTrans" cxnId="{2D27AD34-46BB-4D43-BB2D-5BAC031357C8}">
      <dgm:prSet/>
      <dgm:spPr/>
      <dgm:t>
        <a:bodyPr/>
        <a:lstStyle/>
        <a:p>
          <a:endParaRPr lang="en-US"/>
        </a:p>
      </dgm:t>
    </dgm:pt>
    <dgm:pt modelId="{9A5CFBC6-A40B-DC4A-BA8A-43EE80871F4E}">
      <dgm:prSet phldrT="[Text]"/>
      <dgm:spPr/>
      <dgm:t>
        <a:bodyPr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The graph is positively skewed  to the right</a:t>
          </a:r>
          <a:endParaRPr lang="en-US" dirty="0"/>
        </a:p>
      </dgm:t>
    </dgm:pt>
    <dgm:pt modelId="{4B9A37CB-48A2-F546-8A3B-25FD7ABFB3EC}" type="parTrans" cxnId="{17EB8EE0-C9CF-1F4F-99E0-69BA28FE7518}">
      <dgm:prSet/>
      <dgm:spPr/>
      <dgm:t>
        <a:bodyPr/>
        <a:lstStyle/>
        <a:p>
          <a:endParaRPr lang="en-US"/>
        </a:p>
      </dgm:t>
    </dgm:pt>
    <dgm:pt modelId="{609CC12D-2DD2-F342-A543-D21A113EA497}" type="sibTrans" cxnId="{17EB8EE0-C9CF-1F4F-99E0-69BA28FE7518}">
      <dgm:prSet/>
      <dgm:spPr/>
      <dgm:t>
        <a:bodyPr/>
        <a:lstStyle/>
        <a:p>
          <a:endParaRPr lang="en-US"/>
        </a:p>
      </dgm:t>
    </dgm:pt>
    <dgm:pt modelId="{EC1ABEED-91A3-374B-A7F7-0D06D7CC63CD}" type="pres">
      <dgm:prSet presAssocID="{E06BD144-EB6F-E848-AF88-79B7FF257B12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2129E13-8CEF-A341-9B19-30D5049CB7AA}" type="pres">
      <dgm:prSet presAssocID="{C70D1A63-63DD-174D-AC6F-1E90B9E9E708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57F007-F5BD-CB49-8939-D2FC4D38C5B1}" type="pres">
      <dgm:prSet presAssocID="{208F5C22-953C-3340-B06E-6D336B504299}" presName="sibTrans" presStyleCnt="0"/>
      <dgm:spPr/>
    </dgm:pt>
    <dgm:pt modelId="{E9146B92-A01A-774F-B8D3-16B3F7375525}" type="pres">
      <dgm:prSet presAssocID="{9A5CFBC6-A40B-DC4A-BA8A-43EE80871F4E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B24B5B4-2221-E040-8631-DF7CAC48BBEB}" type="presOf" srcId="{9A5CFBC6-A40B-DC4A-BA8A-43EE80871F4E}" destId="{E9146B92-A01A-774F-B8D3-16B3F7375525}" srcOrd="0" destOrd="0" presId="urn:microsoft.com/office/officeart/2005/8/layout/default"/>
    <dgm:cxn modelId="{6CC5DBDB-D614-3C4E-8ED9-EAFAED7278A0}" type="presOf" srcId="{C70D1A63-63DD-174D-AC6F-1E90B9E9E708}" destId="{B2129E13-8CEF-A341-9B19-30D5049CB7AA}" srcOrd="0" destOrd="0" presId="urn:microsoft.com/office/officeart/2005/8/layout/default"/>
    <dgm:cxn modelId="{483BF2A7-77C0-B341-AD53-A8831656AF02}" type="presOf" srcId="{E06BD144-EB6F-E848-AF88-79B7FF257B12}" destId="{EC1ABEED-91A3-374B-A7F7-0D06D7CC63CD}" srcOrd="0" destOrd="0" presId="urn:microsoft.com/office/officeart/2005/8/layout/default"/>
    <dgm:cxn modelId="{17EB8EE0-C9CF-1F4F-99E0-69BA28FE7518}" srcId="{E06BD144-EB6F-E848-AF88-79B7FF257B12}" destId="{9A5CFBC6-A40B-DC4A-BA8A-43EE80871F4E}" srcOrd="1" destOrd="0" parTransId="{4B9A37CB-48A2-F546-8A3B-25FD7ABFB3EC}" sibTransId="{609CC12D-2DD2-F342-A543-D21A113EA497}"/>
    <dgm:cxn modelId="{2D27AD34-46BB-4D43-BB2D-5BAC031357C8}" srcId="{E06BD144-EB6F-E848-AF88-79B7FF257B12}" destId="{C70D1A63-63DD-174D-AC6F-1E90B9E9E708}" srcOrd="0" destOrd="0" parTransId="{670DF906-016F-5945-8D97-FC9E7D9AF1D7}" sibTransId="{208F5C22-953C-3340-B06E-6D336B504299}"/>
    <dgm:cxn modelId="{32C66559-E9BC-7943-9E7C-137DC68E3D12}" type="presParOf" srcId="{EC1ABEED-91A3-374B-A7F7-0D06D7CC63CD}" destId="{B2129E13-8CEF-A341-9B19-30D5049CB7AA}" srcOrd="0" destOrd="0" presId="urn:microsoft.com/office/officeart/2005/8/layout/default"/>
    <dgm:cxn modelId="{D745395B-328F-E645-8ED7-36CE17B464BE}" type="presParOf" srcId="{EC1ABEED-91A3-374B-A7F7-0D06D7CC63CD}" destId="{3457F007-F5BD-CB49-8939-D2FC4D38C5B1}" srcOrd="1" destOrd="0" presId="urn:microsoft.com/office/officeart/2005/8/layout/default"/>
    <dgm:cxn modelId="{8A6CBF15-C178-664A-9EEF-E7A9E951E1FA}" type="presParOf" srcId="{EC1ABEED-91A3-374B-A7F7-0D06D7CC63CD}" destId="{E9146B92-A01A-774F-B8D3-16B3F7375525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A4784B-8BA6-E047-9172-CFBF237EFE15}">
      <dsp:nvSpPr>
        <dsp:cNvPr id="0" name=""/>
        <dsp:cNvSpPr/>
      </dsp:nvSpPr>
      <dsp:spPr>
        <a:xfrm>
          <a:off x="0" y="18381"/>
          <a:ext cx="8456654" cy="83947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Data Wrangling and Pre-Processing</a:t>
          </a:r>
          <a:endParaRPr lang="en-US" sz="3500" kern="1200" dirty="0"/>
        </a:p>
      </dsp:txBody>
      <dsp:txXfrm>
        <a:off x="40980" y="59361"/>
        <a:ext cx="8374694" cy="757514"/>
      </dsp:txXfrm>
    </dsp:sp>
    <dsp:sp modelId="{949AEE33-6378-5A42-A8AD-C23B42CC9F2A}">
      <dsp:nvSpPr>
        <dsp:cNvPr id="0" name=""/>
        <dsp:cNvSpPr/>
      </dsp:nvSpPr>
      <dsp:spPr>
        <a:xfrm>
          <a:off x="0" y="857856"/>
          <a:ext cx="8456654" cy="8512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499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700" kern="1200" dirty="0" err="1" smtClean="0"/>
            <a:t>TMpackage</a:t>
          </a:r>
          <a:r>
            <a:rPr lang="en-US" sz="2700" kern="1200" dirty="0" smtClean="0"/>
            <a:t>, Removing white space, stop words, strings and Stemming </a:t>
          </a:r>
          <a:endParaRPr lang="en-US" sz="2700" kern="1200" dirty="0"/>
        </a:p>
      </dsp:txBody>
      <dsp:txXfrm>
        <a:off x="0" y="857856"/>
        <a:ext cx="8456654" cy="851287"/>
      </dsp:txXfrm>
    </dsp:sp>
    <dsp:sp modelId="{A22BCAF8-7F4D-7644-B5C5-05A0FC666A5D}">
      <dsp:nvSpPr>
        <dsp:cNvPr id="0" name=""/>
        <dsp:cNvSpPr/>
      </dsp:nvSpPr>
      <dsp:spPr>
        <a:xfrm>
          <a:off x="0" y="1623420"/>
          <a:ext cx="8456654" cy="83947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Data Cleaning:</a:t>
          </a:r>
          <a:endParaRPr lang="en-US" sz="3500" kern="1200" dirty="0"/>
        </a:p>
      </dsp:txBody>
      <dsp:txXfrm>
        <a:off x="40980" y="1664400"/>
        <a:ext cx="8374694" cy="757514"/>
      </dsp:txXfrm>
    </dsp:sp>
    <dsp:sp modelId="{73BC7625-CFED-1F46-B422-77DF75D3B590}">
      <dsp:nvSpPr>
        <dsp:cNvPr id="0" name=""/>
        <dsp:cNvSpPr/>
      </dsp:nvSpPr>
      <dsp:spPr>
        <a:xfrm>
          <a:off x="0" y="2548618"/>
          <a:ext cx="8456654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499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700" kern="1200" dirty="0" err="1" smtClean="0"/>
            <a:t>dplyr</a:t>
          </a:r>
          <a:r>
            <a:rPr lang="en-US" sz="2700" kern="1200" dirty="0" smtClean="0"/>
            <a:t>, </a:t>
          </a:r>
          <a:r>
            <a:rPr lang="en-US" sz="2700" kern="1200" dirty="0" err="1" smtClean="0"/>
            <a:t>tidyr</a:t>
          </a:r>
          <a:r>
            <a:rPr lang="en-US" sz="2700" kern="1200" dirty="0" smtClean="0"/>
            <a:t>, </a:t>
          </a:r>
          <a:r>
            <a:rPr lang="en-US" sz="2700" kern="1200" dirty="0" err="1" smtClean="0"/>
            <a:t>grepl</a:t>
          </a:r>
          <a:endParaRPr lang="en-US" sz="2700" kern="1200" dirty="0"/>
        </a:p>
      </dsp:txBody>
      <dsp:txXfrm>
        <a:off x="0" y="2548618"/>
        <a:ext cx="8456654" cy="579600"/>
      </dsp:txXfrm>
    </dsp:sp>
    <dsp:sp modelId="{EC3186B6-E15D-8649-BDA4-00DD26209AC5}">
      <dsp:nvSpPr>
        <dsp:cNvPr id="0" name=""/>
        <dsp:cNvSpPr/>
      </dsp:nvSpPr>
      <dsp:spPr>
        <a:xfrm>
          <a:off x="0" y="3042495"/>
          <a:ext cx="8456654" cy="83947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1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lvl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500" kern="1200" dirty="0" smtClean="0"/>
            <a:t>Data Analysis:</a:t>
          </a:r>
          <a:endParaRPr lang="en-US" sz="3500" kern="1200" dirty="0"/>
        </a:p>
      </dsp:txBody>
      <dsp:txXfrm>
        <a:off x="40980" y="3083475"/>
        <a:ext cx="8374694" cy="757514"/>
      </dsp:txXfrm>
    </dsp:sp>
    <dsp:sp modelId="{1B8E6531-D25E-2F40-BD6C-43045D2E136A}">
      <dsp:nvSpPr>
        <dsp:cNvPr id="0" name=""/>
        <dsp:cNvSpPr/>
      </dsp:nvSpPr>
      <dsp:spPr>
        <a:xfrm>
          <a:off x="0" y="3967693"/>
          <a:ext cx="8456654" cy="57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8499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700" kern="1200" dirty="0" smtClean="0"/>
            <a:t>ggplot2, tm, </a:t>
          </a:r>
          <a:r>
            <a:rPr lang="en-US" sz="2700" kern="1200" dirty="0" err="1" smtClean="0"/>
            <a:t>wordcloud</a:t>
          </a:r>
          <a:r>
            <a:rPr lang="en-US" sz="2700" kern="1200" dirty="0" smtClean="0"/>
            <a:t>, </a:t>
          </a:r>
          <a:r>
            <a:rPr lang="en-US" sz="2700" kern="1200" dirty="0" err="1" smtClean="0"/>
            <a:t>syuzhet</a:t>
          </a:r>
          <a:endParaRPr lang="en-US" sz="2700" kern="1200" dirty="0"/>
        </a:p>
      </dsp:txBody>
      <dsp:txXfrm>
        <a:off x="0" y="3967693"/>
        <a:ext cx="8456654" cy="579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129E13-8CEF-A341-9B19-30D5049CB7AA}">
      <dsp:nvSpPr>
        <dsp:cNvPr id="0" name=""/>
        <dsp:cNvSpPr/>
      </dsp:nvSpPr>
      <dsp:spPr>
        <a:xfrm>
          <a:off x="0" y="389237"/>
          <a:ext cx="3096923" cy="185815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5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Most highly populated states receive highest number of complaints (CA, NY, FL, TX)</a:t>
          </a:r>
          <a:endParaRPr lang="en-US" sz="2400" kern="1200" dirty="0"/>
        </a:p>
      </dsp:txBody>
      <dsp:txXfrm>
        <a:off x="0" y="389237"/>
        <a:ext cx="3096923" cy="1858153"/>
      </dsp:txXfrm>
    </dsp:sp>
    <dsp:sp modelId="{E9146B92-A01A-774F-B8D3-16B3F7375525}">
      <dsp:nvSpPr>
        <dsp:cNvPr id="0" name=""/>
        <dsp:cNvSpPr/>
      </dsp:nvSpPr>
      <dsp:spPr>
        <a:xfrm>
          <a:off x="0" y="2557083"/>
          <a:ext cx="3096923" cy="1858153"/>
        </a:xfrm>
        <a:prstGeom prst="rect">
          <a:avLst/>
        </a:prstGeom>
        <a:gradFill rotWithShape="0">
          <a:gsLst>
            <a:gs pos="0">
              <a:schemeClr val="accent5">
                <a:hueOff val="375768"/>
                <a:satOff val="36001"/>
                <a:lumOff val="8823"/>
                <a:alphaOff val="0"/>
                <a:tint val="96000"/>
                <a:lumMod val="100000"/>
              </a:schemeClr>
            </a:gs>
            <a:gs pos="78000">
              <a:schemeClr val="accent5">
                <a:hueOff val="375768"/>
                <a:satOff val="36001"/>
                <a:lumOff val="882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After Texas, there is a shift of decreasing number of complaints from NJ to NC by 1,000 complaints</a:t>
          </a:r>
          <a:endParaRPr lang="en-US" sz="2400" kern="1200" dirty="0"/>
        </a:p>
      </dsp:txBody>
      <dsp:txXfrm>
        <a:off x="0" y="2557083"/>
        <a:ext cx="3096923" cy="18581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129E13-8CEF-A341-9B19-30D5049CB7AA}">
      <dsp:nvSpPr>
        <dsp:cNvPr id="0" name=""/>
        <dsp:cNvSpPr/>
      </dsp:nvSpPr>
      <dsp:spPr>
        <a:xfrm>
          <a:off x="0" y="389237"/>
          <a:ext cx="3096923" cy="1858153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0000"/>
              </a:schemeClr>
            </a:gs>
            <a:gs pos="78000">
              <a:schemeClr val="accent5">
                <a:hueOff val="0"/>
                <a:satOff val="0"/>
                <a:lumOff val="0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/>
            <a:t>The least populated states receive highest number of complaints (ND, SD, WY)</a:t>
          </a:r>
          <a:endParaRPr lang="en-US" sz="2500" kern="1200" dirty="0"/>
        </a:p>
      </dsp:txBody>
      <dsp:txXfrm>
        <a:off x="0" y="389237"/>
        <a:ext cx="3096923" cy="1858153"/>
      </dsp:txXfrm>
    </dsp:sp>
    <dsp:sp modelId="{E9146B92-A01A-774F-B8D3-16B3F7375525}">
      <dsp:nvSpPr>
        <dsp:cNvPr id="0" name=""/>
        <dsp:cNvSpPr/>
      </dsp:nvSpPr>
      <dsp:spPr>
        <a:xfrm>
          <a:off x="0" y="2557083"/>
          <a:ext cx="3096923" cy="1858153"/>
        </a:xfrm>
        <a:prstGeom prst="rect">
          <a:avLst/>
        </a:prstGeom>
        <a:gradFill rotWithShape="0">
          <a:gsLst>
            <a:gs pos="0">
              <a:schemeClr val="accent5">
                <a:hueOff val="375768"/>
                <a:satOff val="36001"/>
                <a:lumOff val="8823"/>
                <a:alphaOff val="0"/>
                <a:tint val="96000"/>
                <a:lumMod val="100000"/>
              </a:schemeClr>
            </a:gs>
            <a:gs pos="78000">
              <a:schemeClr val="accent5">
                <a:hueOff val="375768"/>
                <a:satOff val="36001"/>
                <a:lumOff val="8823"/>
                <a:alphaOff val="0"/>
                <a:shade val="94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500" kern="1200" dirty="0" smtClean="0"/>
            <a:t>The graph is positively skewed  to the right</a:t>
          </a:r>
          <a:endParaRPr lang="en-US" sz="2500" kern="1200" dirty="0"/>
        </a:p>
      </dsp:txBody>
      <dsp:txXfrm>
        <a:off x="0" y="2557083"/>
        <a:ext cx="3096923" cy="18581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png>
</file>

<file path=ppt/media/image3.png>
</file>

<file path=ppt/media/image4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E40B75-8FF8-1443-B9D3-E41E94D279CF}" type="datetimeFigureOut">
              <a:rPr lang="en-US" smtClean="0"/>
              <a:t>9/4/17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B7ADA-56F6-964F-A73A-167204A8E2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6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B7ADA-56F6-964F-A73A-167204A8E2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3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89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763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470996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2257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01775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4368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811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18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143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76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9/4/17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1448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36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8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017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9/4/17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6366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094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9/4/17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289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  <p:sldLayoutId id="2147483799" r:id="rId12"/>
    <p:sldLayoutId id="2147483800" r:id="rId13"/>
    <p:sldLayoutId id="2147483801" r:id="rId14"/>
    <p:sldLayoutId id="2147483802" r:id="rId15"/>
    <p:sldLayoutId id="214748380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9.xml"/><Relationship Id="rId2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binsight.com/consumers-say-financial-institutions-must-get-identity-theft-protection-right.html" TargetMode="External"/><Relationship Id="rId4" Type="http://schemas.openxmlformats.org/officeDocument/2006/relationships/hyperlink" Target="http://files.consumerfinance.gov/f/documents/201706_cfpb-Monthly-Complaint-Report-50-State.pdf" TargetMode="External"/><Relationship Id="rId5" Type="http://schemas.openxmlformats.org/officeDocument/2006/relationships/hyperlink" Target="https://www.consumerfinance.gov/about-us/newsroom/cfpb-monthly-snapshot-spotlights-credit-card-complaints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2.deloitte.com/content/dam/Deloitte/us/Documents/financial-services/us-fsi-cfpb-consumer-complaint-database-091913.pd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Customer Analytics from CFPB Database on the Credit Card Industry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Natasha Medina</a:t>
            </a:r>
          </a:p>
          <a:p>
            <a:r>
              <a:rPr lang="en-US" dirty="0" smtClean="0"/>
              <a:t>Capstone Project Springboard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133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45" name="Group 4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Isosceles Triangle 4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7" name="Rectangle 5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Isosceles Triangle 6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Placeholder 37"/>
          <p:cNvPicPr>
            <a:picLocks noGrp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7769" y="1729459"/>
            <a:ext cx="5285058" cy="4184562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71507324"/>
              </p:ext>
            </p:extLst>
          </p:nvPr>
        </p:nvGraphicFramePr>
        <p:xfrm>
          <a:off x="7683009" y="1301858"/>
          <a:ext cx="3096923" cy="4804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314922" y="634656"/>
            <a:ext cx="695630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Highest Number of Complaints by State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3112477" y="2514600"/>
            <a:ext cx="4570532" cy="1301262"/>
          </a:xfrm>
          <a:prstGeom prst="lin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/>
          <p:cNvSpPr/>
          <p:nvPr/>
        </p:nvSpPr>
        <p:spPr>
          <a:xfrm>
            <a:off x="1314922" y="2602523"/>
            <a:ext cx="2061324" cy="1547446"/>
          </a:xfrm>
          <a:prstGeom prst="ellipse">
            <a:avLst/>
          </a:prstGeom>
          <a:noFill/>
          <a:ln w="381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59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45" name="Group 4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Isosceles Triangle 4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7" name="Rectangle 5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62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5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6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7" name="Isosceles Triangle 6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68" name="Isosceles Triangle 6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0" name="Rectangle 6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78690411"/>
              </p:ext>
            </p:extLst>
          </p:nvPr>
        </p:nvGraphicFramePr>
        <p:xfrm>
          <a:off x="7683009" y="1301858"/>
          <a:ext cx="3096923" cy="48044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41085" y="647039"/>
            <a:ext cx="69563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accent1">
                    <a:lumMod val="75000"/>
                  </a:schemeClr>
                </a:solidFill>
                <a:latin typeface="+mj-lt"/>
              </a:rPr>
              <a:t>Lowest Number of Complaints by State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411" y="1527979"/>
            <a:ext cx="6584055" cy="412377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>
          <a:xfrm>
            <a:off x="1744021" y="2127738"/>
            <a:ext cx="1764557" cy="1553675"/>
          </a:xfrm>
          <a:prstGeom prst="ellipse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3508578" y="2637693"/>
            <a:ext cx="4208406" cy="284468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573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45" name="Group 44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Isosceles Triangle 4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2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3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4" name="Isosceles Triangle 5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5" name="Isosceles Triangle 5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0" name="Content Placeholder 36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2687" y="1511372"/>
            <a:ext cx="6746960" cy="46048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51511" y="109355"/>
            <a:ext cx="593291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 </a:t>
            </a:r>
          </a:p>
          <a:p>
            <a:r>
              <a:rPr lang="en-US" sz="4200" b="1" dirty="0">
                <a:solidFill>
                  <a:srgbClr val="92D050"/>
                </a:solidFill>
                <a:latin typeface="+mj-lt"/>
                <a:ea typeface="Cambria" charset="0"/>
                <a:cs typeface="Cambria" charset="0"/>
              </a:rPr>
              <a:t>Sentiment </a:t>
            </a:r>
            <a:r>
              <a:rPr lang="en-US" sz="4200" b="1" dirty="0" smtClean="0">
                <a:solidFill>
                  <a:srgbClr val="92D050"/>
                </a:solidFill>
                <a:latin typeface="+mj-lt"/>
                <a:ea typeface="Cambria" charset="0"/>
                <a:cs typeface="Cambria" charset="0"/>
              </a:rPr>
              <a:t>Analysis</a:t>
            </a:r>
            <a:endParaRPr lang="en-US" sz="4200" b="1" dirty="0">
              <a:solidFill>
                <a:srgbClr val="92D050"/>
              </a:solidFill>
              <a:latin typeface="+mj-lt"/>
              <a:ea typeface="Cambria" charset="0"/>
              <a:cs typeface="Cambria" charset="0"/>
            </a:endParaRPr>
          </a:p>
          <a:p>
            <a:endParaRPr lang="en-US" dirty="0"/>
          </a:p>
        </p:txBody>
      </p:sp>
      <p:cxnSp>
        <p:nvCxnSpPr>
          <p:cNvPr id="5" name="Straight Connector 4"/>
          <p:cNvCxnSpPr>
            <a:endCxn id="3" idx="1"/>
          </p:cNvCxnSpPr>
          <p:nvPr/>
        </p:nvCxnSpPr>
        <p:spPr>
          <a:xfrm flipV="1">
            <a:off x="7562683" y="1966108"/>
            <a:ext cx="429988" cy="247669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7992671" y="1504443"/>
            <a:ext cx="1771261" cy="923330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Even though there is a level of trust 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285641" y="4013200"/>
            <a:ext cx="3130657" cy="1422400"/>
          </a:xfrm>
          <a:prstGeom prst="ellipse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8" idx="7"/>
            <a:endCxn id="4" idx="1"/>
          </p:cNvCxnSpPr>
          <p:nvPr/>
        </p:nvCxnSpPr>
        <p:spPr>
          <a:xfrm>
            <a:off x="5957824" y="4221506"/>
            <a:ext cx="1965540" cy="78114"/>
          </a:xfrm>
          <a:prstGeom prst="line">
            <a:avLst/>
          </a:prstGeom>
          <a:ln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617401" y="4125160"/>
            <a:ext cx="1482838" cy="107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923364" y="2729959"/>
            <a:ext cx="1993042" cy="3139321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It clear indicates that the overall customer responsiveness including the quality and speed of customer grievance tackling needs to be </a:t>
            </a:r>
            <a:r>
              <a:rPr lang="en-US" smtClean="0"/>
              <a:t>improved significantly.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16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351" y="408122"/>
            <a:ext cx="7459276" cy="909234"/>
          </a:xfrm>
        </p:spPr>
        <p:txBody>
          <a:bodyPr>
            <a:normAutofit/>
          </a:bodyPr>
          <a:lstStyle/>
          <a:p>
            <a:r>
              <a:rPr lang="en-US" sz="4200" b="1" dirty="0" smtClean="0"/>
              <a:t>Sentiment Analysis</a:t>
            </a:r>
            <a:endParaRPr lang="en-US" sz="4200" b="1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473991" y="1317356"/>
            <a:ext cx="7351164" cy="433091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8029987" y="1317357"/>
            <a:ext cx="1834982" cy="2862322"/>
          </a:xfrm>
          <a:prstGeom prst="rect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Customer Grievance Management has not been very consistent as we can see significant swings in the value of Emotional Valence.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74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637327" y="1094530"/>
            <a:ext cx="6799962" cy="55298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21409" y="325464"/>
            <a:ext cx="643179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dirty="0" smtClean="0">
                <a:solidFill>
                  <a:srgbClr val="92D050"/>
                </a:solidFill>
                <a:latin typeface="+mj-lt"/>
                <a:ea typeface="Cambria" charset="0"/>
                <a:cs typeface="Cambria" charset="0"/>
              </a:rPr>
              <a:t>Word Cloud Analysis</a:t>
            </a:r>
            <a:endParaRPr lang="en-US" sz="4200" b="1" dirty="0">
              <a:solidFill>
                <a:srgbClr val="92D050"/>
              </a:solidFill>
              <a:latin typeface="+mj-lt"/>
              <a:ea typeface="Cambria" charset="0"/>
              <a:cs typeface="Cambria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2968669" y="4518597"/>
            <a:ext cx="933585" cy="422680"/>
          </a:xfrm>
          <a:prstGeom prst="ellipse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902255" y="2226214"/>
            <a:ext cx="765269" cy="250555"/>
          </a:xfrm>
          <a:prstGeom prst="ellipse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147646" y="3136358"/>
            <a:ext cx="1519878" cy="346818"/>
          </a:xfrm>
          <a:prstGeom prst="ellipse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stCxn id="9" idx="6"/>
            <a:endCxn id="17" idx="1"/>
          </p:cNvCxnSpPr>
          <p:nvPr/>
        </p:nvCxnSpPr>
        <p:spPr>
          <a:xfrm flipV="1">
            <a:off x="4667524" y="1565640"/>
            <a:ext cx="3717058" cy="7858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stCxn id="10" idx="7"/>
            <a:endCxn id="17" idx="1"/>
          </p:cNvCxnSpPr>
          <p:nvPr/>
        </p:nvCxnSpPr>
        <p:spPr>
          <a:xfrm flipV="1">
            <a:off x="4444943" y="1565640"/>
            <a:ext cx="3939639" cy="1621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6"/>
            <a:endCxn id="17" idx="1"/>
          </p:cNvCxnSpPr>
          <p:nvPr/>
        </p:nvCxnSpPr>
        <p:spPr>
          <a:xfrm flipV="1">
            <a:off x="3902254" y="1565640"/>
            <a:ext cx="4482328" cy="3164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8384582" y="965475"/>
            <a:ext cx="1711168" cy="1200329"/>
          </a:xfrm>
          <a:prstGeom prst="rect">
            <a:avLst/>
          </a:prstGeom>
          <a:noFill/>
          <a:ln w="28575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Words like charge, payment, balance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508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95832" y="371326"/>
            <a:ext cx="67463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b="1" smtClean="0">
                <a:solidFill>
                  <a:srgbClr val="92D050"/>
                </a:solidFill>
                <a:latin typeface="+mj-lt"/>
                <a:ea typeface="Cambria" charset="0"/>
                <a:cs typeface="Cambria" charset="0"/>
              </a:rPr>
              <a:t>Word Association Analysis</a:t>
            </a:r>
            <a:endParaRPr lang="en-US" sz="4200" b="1" dirty="0">
              <a:solidFill>
                <a:srgbClr val="92D050"/>
              </a:solidFill>
              <a:latin typeface="+mj-lt"/>
              <a:ea typeface="Cambria" charset="0"/>
              <a:cs typeface="Cambria" charset="0"/>
            </a:endParaRPr>
          </a:p>
        </p:txBody>
      </p:sp>
      <p:sp>
        <p:nvSpPr>
          <p:cNvPr id="2" name="Oval 1"/>
          <p:cNvSpPr/>
          <p:nvPr/>
        </p:nvSpPr>
        <p:spPr>
          <a:xfrm>
            <a:off x="780327" y="1389182"/>
            <a:ext cx="1595238" cy="1336431"/>
          </a:xfrm>
          <a:prstGeom prst="ellipse">
            <a:avLst/>
          </a:prstGeom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Dispute</a:t>
            </a:r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097837" y="1371597"/>
            <a:ext cx="1595238" cy="1336431"/>
          </a:xfrm>
          <a:prstGeom prst="ellipse">
            <a:avLst/>
          </a:prstGeom>
          <a:ln w="28575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Capital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7470126" y="1244012"/>
            <a:ext cx="1595238" cy="1336431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Balance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601534" y="2540433"/>
            <a:ext cx="443274" cy="71272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39098" y="2567297"/>
            <a:ext cx="5248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.31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0808" y="3323492"/>
            <a:ext cx="1124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merchant</a:t>
            </a:r>
            <a:endParaRPr lang="en-US" dirty="0"/>
          </a:p>
        </p:txBody>
      </p:sp>
      <p:cxnSp>
        <p:nvCxnSpPr>
          <p:cNvPr id="12" name="Straight Arrow Connector 11"/>
          <p:cNvCxnSpPr/>
          <p:nvPr/>
        </p:nvCxnSpPr>
        <p:spPr>
          <a:xfrm flipH="1">
            <a:off x="1619444" y="2725613"/>
            <a:ext cx="43779" cy="1143002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63971" y="3908252"/>
            <a:ext cx="15600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charge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134390" y="2918991"/>
            <a:ext cx="520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.27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2" idx="5"/>
          </p:cNvCxnSpPr>
          <p:nvPr/>
        </p:nvCxnSpPr>
        <p:spPr>
          <a:xfrm>
            <a:off x="2141948" y="2529897"/>
            <a:ext cx="519294" cy="882636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901464" y="2918991"/>
            <a:ext cx="5225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.21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424039" y="3363129"/>
            <a:ext cx="861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favor</a:t>
            </a:r>
            <a:endParaRPr lang="en-US"/>
          </a:p>
        </p:txBody>
      </p:sp>
      <p:cxnSp>
        <p:nvCxnSpPr>
          <p:cNvPr id="21" name="Straight Arrow Connector 20"/>
          <p:cNvCxnSpPr>
            <a:stCxn id="4" idx="3"/>
          </p:cNvCxnSpPr>
          <p:nvPr/>
        </p:nvCxnSpPr>
        <p:spPr>
          <a:xfrm flipH="1">
            <a:off x="4031508" y="2512312"/>
            <a:ext cx="299946" cy="145275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4" idx="4"/>
          </p:cNvCxnSpPr>
          <p:nvPr/>
        </p:nvCxnSpPr>
        <p:spPr>
          <a:xfrm>
            <a:off x="4895456" y="2708028"/>
            <a:ext cx="81312" cy="1773983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4" idx="5"/>
          </p:cNvCxnSpPr>
          <p:nvPr/>
        </p:nvCxnSpPr>
        <p:spPr>
          <a:xfrm>
            <a:off x="5459458" y="2512312"/>
            <a:ext cx="527939" cy="17652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552043" y="4138629"/>
            <a:ext cx="91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arguing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3324092" y="2971215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.19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624103" y="4547541"/>
            <a:ext cx="705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brake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4031508" y="3332257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.19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5399500" y="2883822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.17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590891" y="4279762"/>
            <a:ext cx="132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possessions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>
            <a:off x="8285164" y="2607799"/>
            <a:ext cx="247208" cy="220201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6730258" y="3103657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.30</a:t>
            </a:r>
            <a:endParaRPr lang="en-US" dirty="0"/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7052716" y="2420275"/>
            <a:ext cx="651027" cy="2228819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8933220" y="2270027"/>
            <a:ext cx="617840" cy="247626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8889219" y="2786800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.17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7600440" y="3308140"/>
            <a:ext cx="9157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.18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7912672" y="4873331"/>
            <a:ext cx="132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outstanding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9065364" y="4809810"/>
            <a:ext cx="132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owed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6189759" y="4732207"/>
            <a:ext cx="1320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paid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083856" y="4958631"/>
            <a:ext cx="2027961" cy="1477328"/>
          </a:xfrm>
          <a:prstGeom prst="rect">
            <a:avLst/>
          </a:prstGeom>
          <a:noFill/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Capital indicates the debt of consumer depicts frustration and assets.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380807" y="5369705"/>
            <a:ext cx="4134793" cy="923330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Any words </a:t>
            </a:r>
            <a:r>
              <a:rPr lang="en-US" dirty="0" err="1" smtClean="0"/>
              <a:t>aassociated</a:t>
            </a:r>
            <a:r>
              <a:rPr lang="en-US" dirty="0" smtClean="0"/>
              <a:t> hints there is still credit limit or balance were the frequently found in the database.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406699" y="4394311"/>
            <a:ext cx="2371312" cy="1200329"/>
          </a:xfrm>
          <a:prstGeom prst="rect">
            <a:avLst/>
          </a:prstGeom>
          <a:noFill/>
          <a:ln w="19050"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Number of complaints are regarding merchants charges, service is down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27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8801" y="635796"/>
            <a:ext cx="8596668" cy="1320800"/>
          </a:xfrm>
        </p:spPr>
        <p:txBody>
          <a:bodyPr>
            <a:normAutofit/>
          </a:bodyPr>
          <a:lstStyle/>
          <a:p>
            <a:r>
              <a:rPr lang="en-US" sz="4200" b="1" dirty="0" smtClean="0"/>
              <a:t>Insights Summary</a:t>
            </a:r>
            <a:endParaRPr lang="en-US" sz="4200" b="1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294967295"/>
          </p:nvPr>
        </p:nvSpPr>
        <p:spPr>
          <a:xfrm>
            <a:off x="677334" y="1584327"/>
            <a:ext cx="8596668" cy="576262"/>
          </a:xfrm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chemeClr val="accent4">
                    <a:lumMod val="75000"/>
                  </a:schemeClr>
                </a:solidFill>
              </a:rPr>
              <a:t>Text Analysis</a:t>
            </a:r>
            <a:endParaRPr lang="en-US" sz="24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Complaint resolution times have improved</a:t>
            </a:r>
          </a:p>
          <a:p>
            <a:r>
              <a:rPr lang="en-US" dirty="0" smtClean="0"/>
              <a:t>Customer misunderstanding may create more complaints than financial institution error</a:t>
            </a:r>
          </a:p>
          <a:p>
            <a:r>
              <a:rPr lang="en-US" dirty="0" smtClean="0"/>
              <a:t>Troubled identity theft fraud charges, misrepresented charges, late fees, closing/cancelling account were the top main issues were behind the majority of the complaints- a growing trend</a:t>
            </a:r>
          </a:p>
          <a:p>
            <a:r>
              <a:rPr lang="en-US" dirty="0"/>
              <a:t> </a:t>
            </a:r>
            <a:r>
              <a:rPr lang="en-US" dirty="0" smtClean="0"/>
              <a:t>Credit decisions, including initial application decisions and servicing changes (e.g. interest rate adjustments, credit limit reductions) were frequently the subject of complaints.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985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b="1" dirty="0" smtClean="0"/>
              <a:t>Next Steps</a:t>
            </a:r>
            <a:endParaRPr lang="en-US" sz="4200" b="1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7334" y="1686456"/>
            <a:ext cx="8596668" cy="3478211"/>
          </a:xfrm>
        </p:spPr>
        <p:txBody>
          <a:bodyPr/>
          <a:lstStyle/>
          <a:p>
            <a:r>
              <a:rPr lang="en-US" dirty="0" smtClean="0"/>
              <a:t> Perform text analysis using Natural Language Processing (NLP) on the consumer complaints</a:t>
            </a:r>
          </a:p>
          <a:p>
            <a:r>
              <a:rPr lang="en-US" dirty="0"/>
              <a:t> </a:t>
            </a:r>
            <a:r>
              <a:rPr lang="en-US" dirty="0" smtClean="0"/>
              <a:t>Go on further depth analysis and getting insights from the consumer complaints in order to provide better ways improve the business process for the financial institutions </a:t>
            </a:r>
          </a:p>
          <a:p>
            <a:r>
              <a:rPr lang="en-US" dirty="0"/>
              <a:t> </a:t>
            </a:r>
            <a:r>
              <a:rPr lang="en-US" dirty="0" smtClean="0"/>
              <a:t>Investigate in more depth what is the majority of complaints using NLP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99772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200" b="1" dirty="0" smtClean="0"/>
              <a:t>References</a:t>
            </a:r>
            <a:endParaRPr lang="en-US" sz="4200" b="1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677334" y="1547447"/>
            <a:ext cx="8596668" cy="4493916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Kiefer</a:t>
            </a:r>
            <a:r>
              <a:rPr lang="en-US" dirty="0"/>
              <a:t>, D., Stafford, T., </a:t>
            </a:r>
            <a:r>
              <a:rPr lang="en-US" dirty="0" err="1"/>
              <a:t>Zagone</a:t>
            </a:r>
            <a:r>
              <a:rPr lang="en-US" dirty="0"/>
              <a:t>, R., &amp; Chiu,, J. (2017, September 13). CFPB's consumer complaint database Analysis reveal valuable insights. Retrieved June 7, 2017,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www2.deloitte.com/content/dam/Deloitte/us/Documents/financial-services/us-fsi-cfpb-consumer-complaint-database-091913.pdf</a:t>
            </a:r>
            <a:endParaRPr lang="en-US" dirty="0" smtClean="0"/>
          </a:p>
          <a:p>
            <a:r>
              <a:rPr lang="en-US" dirty="0"/>
              <a:t>Consumers say financial institutions must get identity theft protection right. (2016, August 11). Retrieved May 03, 2017,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www.cbinsight.com/consumers-say-financial-institutions-must-get-identity-theft-protection-right.html</a:t>
            </a:r>
            <a:endParaRPr lang="en-US" dirty="0" smtClean="0"/>
          </a:p>
          <a:p>
            <a:r>
              <a:rPr lang="en-US" dirty="0"/>
              <a:t> </a:t>
            </a:r>
            <a:r>
              <a:rPr lang="en-US" dirty="0" err="1"/>
              <a:t>Chowdwary</a:t>
            </a:r>
            <a:r>
              <a:rPr lang="en-US" dirty="0"/>
              <a:t>, R. (2016, February 04). Monthly Complaint Report . Retrieved May 04, 2017, from </a:t>
            </a:r>
            <a:r>
              <a:rPr lang="en-US" dirty="0">
                <a:hlinkClick r:id="rId4"/>
              </a:rPr>
              <a:t>http://</a:t>
            </a:r>
            <a:r>
              <a:rPr lang="en-US" dirty="0" smtClean="0">
                <a:hlinkClick r:id="rId4"/>
              </a:rPr>
              <a:t>files.consumerfinance.gov/f/documents/201706_cfpb-Monthly-Complaint-Report-50-State.pdf</a:t>
            </a:r>
            <a:endParaRPr lang="en-US" dirty="0" smtClean="0"/>
          </a:p>
          <a:p>
            <a:r>
              <a:rPr lang="en-US" dirty="0"/>
              <a:t> CFPB Monthly Snapshot Spotlights Credit Card Complaints. (2017, March 28). Retrieved May 04, 2017, from </a:t>
            </a:r>
            <a:r>
              <a:rPr lang="en-US" dirty="0">
                <a:hlinkClick r:id="rId5"/>
              </a:rPr>
              <a:t>https://www.consumerfinance.gov/about-us/newsroom/cfpb-monthly-snapshot-spotlights-credit-card-complaints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/>
              <a:t>D. (2014, January 14). Leveraging the CFPB Complaint Database to Improve Business. Retrieved April 03, 2017, from http://</a:t>
            </a:r>
            <a:r>
              <a:rPr lang="en-US" dirty="0" err="1"/>
              <a:t>deloitte.wsj.com</a:t>
            </a:r>
            <a:r>
              <a:rPr lang="en-US" dirty="0"/>
              <a:t>/</a:t>
            </a:r>
            <a:r>
              <a:rPr lang="en-US" dirty="0" err="1"/>
              <a:t>riskandcompliance</a:t>
            </a:r>
            <a:r>
              <a:rPr lang="en-US" dirty="0"/>
              <a:t>/2014/01/15/leveraging-the-</a:t>
            </a:r>
            <a:r>
              <a:rPr lang="en-US" dirty="0" err="1"/>
              <a:t>cfpb</a:t>
            </a:r>
            <a:r>
              <a:rPr lang="en-US" dirty="0"/>
              <a:t>-complaint-database-to-improve-business/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96449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200" b="1" dirty="0" smtClean="0"/>
              <a:t>Business Objective:</a:t>
            </a:r>
            <a:endParaRPr lang="en-US" sz="4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33647"/>
            <a:ext cx="8596668" cy="3880773"/>
          </a:xfrm>
        </p:spPr>
        <p:txBody>
          <a:bodyPr anchor="ctr"/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Analyze CFPB’s online reviews and ratings on the Credit Card Industry</a:t>
            </a:r>
          </a:p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Conduct data mining methods on the CFPB customer complaint data for actionable insights</a:t>
            </a:r>
          </a:p>
          <a:p>
            <a:pPr lvl="1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Relating to financial service products</a:t>
            </a:r>
          </a:p>
          <a:p>
            <a:pPr lvl="1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including reasons for those complaints</a:t>
            </a:r>
          </a:p>
          <a:p>
            <a:pPr lvl="1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actions financial institutions are taking to resolve them</a:t>
            </a:r>
          </a:p>
          <a:p>
            <a:r>
              <a:rPr lang="en-US" dirty="0" smtClean="0"/>
              <a:t> Identify business processes that could be improved for the Credit Card Industry in Financial Sector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0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200" b="1" dirty="0" smtClean="0"/>
              <a:t>Data Source</a:t>
            </a:r>
            <a:endParaRPr lang="en-US" sz="4200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792606" y="2160589"/>
            <a:ext cx="4183062" cy="2202914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5089968" y="2816647"/>
            <a:ext cx="4184034" cy="3880773"/>
          </a:xfrm>
        </p:spPr>
        <p:txBody>
          <a:bodyPr anchor="t"/>
          <a:lstStyle/>
          <a:p>
            <a:r>
              <a:rPr lang="en-US" dirty="0" smtClean="0"/>
              <a:t> 16,795 CFPB customer online reviews</a:t>
            </a:r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Review comments</a:t>
            </a:r>
          </a:p>
          <a:p>
            <a:pPr>
              <a:lnSpc>
                <a:spcPct val="150000"/>
              </a:lnSpc>
            </a:pPr>
            <a:r>
              <a:rPr lang="en-US" dirty="0"/>
              <a:t> </a:t>
            </a:r>
            <a:r>
              <a:rPr lang="en-US" dirty="0" smtClean="0"/>
              <a:t>Review response times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27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200" b="1" dirty="0" smtClean="0"/>
              <a:t>Techniques &amp; Tools</a:t>
            </a:r>
            <a:endParaRPr lang="en-US" sz="4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Analytics Techniques</a:t>
            </a:r>
          </a:p>
          <a:p>
            <a:pPr lvl="1"/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Word Cloud Analysis</a:t>
            </a:r>
          </a:p>
          <a:p>
            <a:pPr lvl="1"/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Association Analysis</a:t>
            </a:r>
          </a:p>
          <a:p>
            <a:pPr lvl="1"/>
            <a:r>
              <a:rPr lang="en-US" sz="28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Sentiment Analysis </a:t>
            </a:r>
            <a:endParaRPr lang="en-US" sz="28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7946" y="2045776"/>
            <a:ext cx="4206058" cy="4153545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Analytics Tools</a:t>
            </a:r>
          </a:p>
          <a:p>
            <a:pPr lvl="1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Statistical Programming Language: R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”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dplyr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pylr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tidyr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“ggplot2”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“tm”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wordcloud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wordlcoud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syuzhet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Package “scales”</a:t>
            </a:r>
          </a:p>
          <a:p>
            <a:pPr lvl="2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“scales”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”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SnowballC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sentimentr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 “Amelia”</a:t>
            </a:r>
          </a:p>
          <a:p>
            <a:pPr lvl="2"/>
            <a:r>
              <a:rPr lang="en-US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Package “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RColorBrewer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470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200" b="1" dirty="0" smtClean="0"/>
              <a:t>Data Science Process</a:t>
            </a:r>
            <a:endParaRPr lang="en-US" sz="4200" b="1" dirty="0"/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1816003"/>
              </p:ext>
            </p:extLst>
          </p:nvPr>
        </p:nvGraphicFramePr>
        <p:xfrm>
          <a:off x="817348" y="1587151"/>
          <a:ext cx="8456654" cy="45656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528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9451" y="609600"/>
            <a:ext cx="9267986" cy="1320800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 smtClean="0"/>
              <a:t>Customer Top Complaints on </a:t>
            </a:r>
            <a:br>
              <a:rPr lang="en-US" sz="4200" b="1" dirty="0" smtClean="0"/>
            </a:br>
            <a:r>
              <a:rPr lang="en-US" sz="4200" b="1" dirty="0" smtClean="0"/>
              <a:t>Credit Card Industry</a:t>
            </a:r>
            <a:endParaRPr lang="en-US" sz="4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647183" y="2045494"/>
            <a:ext cx="4184034" cy="3880773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smtClean="0"/>
              <a:t>The most consumer issues represented were related to billing disputes which accounted for 16.1 percent for credit card companies.</a:t>
            </a:r>
          </a:p>
          <a:p>
            <a:r>
              <a:rPr lang="en-US" dirty="0"/>
              <a:t> </a:t>
            </a:r>
            <a:r>
              <a:rPr lang="en-US" dirty="0" smtClean="0"/>
              <a:t>Consumer report issues with fraudulent charges: Consumer describe difficulties in having these charges removed even after notification from their card company that the dispute had been resolved in their favor. </a:t>
            </a: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677334" y="2045494"/>
            <a:ext cx="4833176" cy="41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63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3" y="247972"/>
            <a:ext cx="9443566" cy="1303157"/>
          </a:xfrm>
        </p:spPr>
        <p:txBody>
          <a:bodyPr>
            <a:noAutofit/>
          </a:bodyPr>
          <a:lstStyle/>
          <a:p>
            <a:pPr algn="ctr"/>
            <a:r>
              <a:rPr lang="en-US" sz="4200" b="1" dirty="0" smtClean="0"/>
              <a:t>Customer Top Complaints on Credit Card Industry</a:t>
            </a:r>
            <a:endParaRPr lang="en-US" sz="4200" b="1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5185939" y="2051173"/>
            <a:ext cx="4305709" cy="4110962"/>
          </a:xfrm>
        </p:spPr>
        <p:txBody>
          <a:bodyPr>
            <a:normAutofit fontScale="92500" lnSpcReduction="10000"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b="1" dirty="0" smtClean="0">
                <a:solidFill>
                  <a:schemeClr val="tx1"/>
                </a:solidFill>
              </a:rPr>
              <a:t>Insights:</a:t>
            </a:r>
          </a:p>
          <a:p>
            <a:pPr lvl="0" defTabSz="914400">
              <a:spcBef>
                <a:spcPts val="0"/>
              </a:spcBef>
              <a:buClrTx/>
              <a:buSzTx/>
              <a:buFont typeface="Wingdings" charset="2"/>
              <a:buChar char="Ø"/>
              <a:defRPr/>
            </a:pPr>
            <a:r>
              <a:rPr lang="en-US" sz="2200" dirty="0" smtClean="0">
                <a:solidFill>
                  <a:schemeClr val="tx1"/>
                </a:solidFill>
              </a:rPr>
              <a:t>Consumers complained </a:t>
            </a:r>
            <a:r>
              <a:rPr lang="en-US" sz="2200" dirty="0">
                <a:solidFill>
                  <a:schemeClr val="tx1"/>
                </a:solidFill>
              </a:rPr>
              <a:t>about the application of payments to their accounts with multiple balances and different expiration periods that resulted from balance transfers, cash advances, or deferred internet purchases</a:t>
            </a:r>
            <a:r>
              <a:rPr lang="en-US" sz="2200" dirty="0" smtClean="0">
                <a:solidFill>
                  <a:schemeClr val="tx1"/>
                </a:solidFill>
              </a:rPr>
              <a:t>.</a:t>
            </a:r>
          </a:p>
          <a:p>
            <a:pPr lvl="0" defTabSz="914400">
              <a:spcBef>
                <a:spcPts val="0"/>
              </a:spcBef>
              <a:buClrTx/>
              <a:buSzTx/>
              <a:buFont typeface="Wingdings" charset="2"/>
              <a:buChar char="Ø"/>
              <a:defRPr/>
            </a:pPr>
            <a:r>
              <a:rPr lang="en-US" sz="2200" dirty="0">
                <a:solidFill>
                  <a:schemeClr val="tx1"/>
                </a:solidFill>
              </a:rPr>
              <a:t>Also, it seems that consumers </a:t>
            </a:r>
            <a:r>
              <a:rPr lang="en-US" sz="2200" dirty="0" smtClean="0">
                <a:solidFill>
                  <a:schemeClr val="tx1"/>
                </a:solidFill>
              </a:rPr>
              <a:t>complained </a:t>
            </a:r>
            <a:r>
              <a:rPr lang="en-US" sz="2200" dirty="0">
                <a:solidFill>
                  <a:schemeClr val="tx1"/>
                </a:solidFill>
              </a:rPr>
              <a:t>of difficulty understanding determinations made by credit card companies and the reasons stated on letters explaining the decisions. </a:t>
            </a: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352763" y="2045494"/>
            <a:ext cx="4833176" cy="411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48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4200" b="1" dirty="0" smtClean="0"/>
              <a:t>Complaint Resolution </a:t>
            </a:r>
            <a:r>
              <a:rPr lang="en-US" sz="4200" b="1" dirty="0"/>
              <a:t>R</a:t>
            </a:r>
            <a:r>
              <a:rPr lang="en-US" sz="4200" b="1" dirty="0" smtClean="0"/>
              <a:t>esponse </a:t>
            </a:r>
            <a:r>
              <a:rPr lang="en-US" sz="4200" b="1" dirty="0"/>
              <a:t>T</a:t>
            </a:r>
            <a:r>
              <a:rPr lang="en-US" sz="4200" b="1" dirty="0" smtClean="0"/>
              <a:t>ime </a:t>
            </a:r>
            <a:endParaRPr lang="en-US" sz="4200"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Almost 99% of complaints have been addressed timely.</a:t>
            </a:r>
          </a:p>
          <a:p>
            <a:endParaRPr lang="en-US" dirty="0"/>
          </a:p>
          <a:p>
            <a:r>
              <a:rPr lang="en-US" dirty="0"/>
              <a:t>Second graph: consumer disputed 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CFPB showed that financial institutions are responding faster to customer complaints.</a:t>
            </a:r>
          </a:p>
          <a:p>
            <a:r>
              <a:rPr lang="en-US" dirty="0"/>
              <a:t> </a:t>
            </a:r>
            <a:r>
              <a:rPr lang="en-US" dirty="0" smtClean="0"/>
              <a:t>Firms have reduced their untimely response rate.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089970" y="1930400"/>
            <a:ext cx="4635500" cy="21717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73922" y="4088275"/>
            <a:ext cx="52675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How many complaints have received timely response?</a:t>
            </a:r>
          </a:p>
        </p:txBody>
      </p:sp>
      <p:pic>
        <p:nvPicPr>
          <p:cNvPr id="8" name="Picture 7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89970" y="4470307"/>
            <a:ext cx="4635500" cy="185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5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grpSp>
        <p:nvGrpSpPr>
          <p:cNvPr id="12" name="Group 1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2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Isosceles Triangle 2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4021" y="1461321"/>
            <a:ext cx="6413082" cy="49922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6745" y="395288"/>
            <a:ext cx="8196213" cy="919163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b="1" dirty="0" smtClean="0"/>
              <a:t>Top Companies with </a:t>
            </a:r>
            <a:r>
              <a:rPr lang="en-US" b="1" dirty="0"/>
              <a:t>H</a:t>
            </a:r>
            <a:r>
              <a:rPr lang="en-US" b="1" dirty="0" smtClean="0"/>
              <a:t>ighest </a:t>
            </a:r>
            <a:r>
              <a:rPr lang="en-US" b="1" dirty="0"/>
              <a:t>C</a:t>
            </a:r>
            <a:r>
              <a:rPr lang="en-US" b="1" dirty="0" smtClean="0"/>
              <a:t>omplaints</a:t>
            </a:r>
            <a:endParaRPr lang="en-US" b="1" dirty="0"/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1594246" y="2127738"/>
            <a:ext cx="1075306" cy="703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04958" y="1895707"/>
            <a:ext cx="1352776" cy="1200329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Over 2,000 complaints Citibank receives </a:t>
            </a:r>
            <a:endParaRPr lang="en-US" dirty="0"/>
          </a:p>
        </p:txBody>
      </p:sp>
      <p:cxnSp>
        <p:nvCxnSpPr>
          <p:cNvPr id="24" name="Straight Connector 23"/>
          <p:cNvCxnSpPr>
            <a:endCxn id="25" idx="1"/>
          </p:cNvCxnSpPr>
          <p:nvPr/>
        </p:nvCxnSpPr>
        <p:spPr>
          <a:xfrm flipV="1">
            <a:off x="7954599" y="4485269"/>
            <a:ext cx="747710" cy="7380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702309" y="3746605"/>
            <a:ext cx="1259945" cy="1477328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Lowest Amount of Complaints U.S. less than 1,000</a:t>
            </a:r>
            <a:endParaRPr lang="en-US" dirty="0"/>
          </a:p>
        </p:txBody>
      </p:sp>
      <p:sp>
        <p:nvSpPr>
          <p:cNvPr id="28" name="Oval 27"/>
          <p:cNvSpPr/>
          <p:nvPr/>
        </p:nvSpPr>
        <p:spPr>
          <a:xfrm>
            <a:off x="5765550" y="4338908"/>
            <a:ext cx="1333817" cy="88440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>
            <a:endCxn id="31" idx="1"/>
          </p:cNvCxnSpPr>
          <p:nvPr/>
        </p:nvCxnSpPr>
        <p:spPr>
          <a:xfrm flipV="1">
            <a:off x="6570035" y="2357372"/>
            <a:ext cx="1959642" cy="252011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8529677" y="1895707"/>
            <a:ext cx="1261234" cy="923330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Outlier out of all big banks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426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2872</TotalTime>
  <Words>910</Words>
  <Application>Microsoft Macintosh PowerPoint</Application>
  <PresentationFormat>Widescreen</PresentationFormat>
  <Paragraphs>118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</vt:lpstr>
      <vt:lpstr>Cambria</vt:lpstr>
      <vt:lpstr>Wingdings</vt:lpstr>
      <vt:lpstr>Wingdings 3</vt:lpstr>
      <vt:lpstr>Arial</vt:lpstr>
      <vt:lpstr>Facet</vt:lpstr>
      <vt:lpstr>Customer Analytics from CFPB Database on the Credit Card Industry</vt:lpstr>
      <vt:lpstr>Business Objective:</vt:lpstr>
      <vt:lpstr>Data Source</vt:lpstr>
      <vt:lpstr>Techniques &amp; Tools</vt:lpstr>
      <vt:lpstr>Data Science Process</vt:lpstr>
      <vt:lpstr>Customer Top Complaints on  Credit Card Industry</vt:lpstr>
      <vt:lpstr>Customer Top Complaints on Credit Card Industry</vt:lpstr>
      <vt:lpstr>Complaint Resolution Response Time </vt:lpstr>
      <vt:lpstr>Top Companies with Highest Complaints</vt:lpstr>
      <vt:lpstr>PowerPoint Presentation</vt:lpstr>
      <vt:lpstr>PowerPoint Presentation</vt:lpstr>
      <vt:lpstr>PowerPoint Presentation</vt:lpstr>
      <vt:lpstr>Sentiment Analysis</vt:lpstr>
      <vt:lpstr>PowerPoint Presentation</vt:lpstr>
      <vt:lpstr>PowerPoint Presentation</vt:lpstr>
      <vt:lpstr>Insights Summary</vt:lpstr>
      <vt:lpstr>Next Steps</vt:lpstr>
      <vt:lpstr>References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Analytics from CFPB Database on the Credit Card Industry</dc:title>
  <dc:creator>Natasha Medina</dc:creator>
  <cp:lastModifiedBy>Natasha Medina</cp:lastModifiedBy>
  <cp:revision>107</cp:revision>
  <dcterms:created xsi:type="dcterms:W3CDTF">2017-07-18T23:35:05Z</dcterms:created>
  <dcterms:modified xsi:type="dcterms:W3CDTF">2017-09-04T23:07:51Z</dcterms:modified>
</cp:coreProperties>
</file>

<file path=docProps/thumbnail.jpeg>
</file>